
<file path=[Content_Types].xml><?xml version="1.0" encoding="utf-8"?>
<Types xmlns="http://schemas.openxmlformats.org/package/2006/content-types">
  <Default Extension="aiff" ContentType="audio/x-aiff"/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9"/>
  </p:notesMasterIdLst>
  <p:sldIdLst>
    <p:sldId id="298" r:id="rId3"/>
    <p:sldId id="345" r:id="rId4"/>
    <p:sldId id="350" r:id="rId5"/>
    <p:sldId id="382" r:id="rId6"/>
    <p:sldId id="385" r:id="rId7"/>
    <p:sldId id="386" r:id="rId8"/>
    <p:sldId id="387" r:id="rId9"/>
    <p:sldId id="389" r:id="rId10"/>
    <p:sldId id="352" r:id="rId11"/>
    <p:sldId id="374" r:id="rId12"/>
    <p:sldId id="353" r:id="rId13"/>
    <p:sldId id="354" r:id="rId14"/>
    <p:sldId id="355" r:id="rId15"/>
    <p:sldId id="356" r:id="rId16"/>
    <p:sldId id="357" r:id="rId17"/>
    <p:sldId id="391" r:id="rId18"/>
    <p:sldId id="359" r:id="rId19"/>
    <p:sldId id="360" r:id="rId20"/>
    <p:sldId id="267" r:id="rId21"/>
    <p:sldId id="361" r:id="rId22"/>
    <p:sldId id="366" r:id="rId23"/>
    <p:sldId id="367" r:id="rId24"/>
    <p:sldId id="368" r:id="rId25"/>
    <p:sldId id="380" r:id="rId26"/>
    <p:sldId id="369" r:id="rId27"/>
    <p:sldId id="390" r:id="rId28"/>
  </p:sldIdLst>
  <p:sldSz cx="9144000" cy="6858000" type="screen4x3"/>
  <p:notesSz cx="6858000" cy="9144000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15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cisco Torreira, Professor" initials="FTP" lastIdx="1" clrIdx="0">
    <p:extLst>
      <p:ext uri="{19B8F6BF-5375-455C-9EA6-DF929625EA0E}">
        <p15:presenceInfo xmlns:p15="http://schemas.microsoft.com/office/powerpoint/2012/main" userId="3b678212-2d1b-4f1d-a8fb-6db1ffc813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0956" autoAdjust="0"/>
  </p:normalViewPr>
  <p:slideViewPr>
    <p:cSldViewPr snapToGrid="0" snapToObjects="1" showGuides="1">
      <p:cViewPr varScale="1">
        <p:scale>
          <a:sx n="154" d="100"/>
          <a:sy n="154" d="100"/>
        </p:scale>
        <p:origin x="2704" y="200"/>
      </p:cViewPr>
      <p:guideLst>
        <p:guide orient="horz"/>
        <p:guide pos="15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Torreira, Professor" userId="3b678212-2d1b-4f1d-a8fb-6db1ffc813b8" providerId="ADAL" clId="{8C97626F-4E53-F945-B710-9C3938B2DF20}"/>
    <pc:docChg chg="custSel modSld">
      <pc:chgData name="Francisco Torreira, Professor" userId="3b678212-2d1b-4f1d-a8fb-6db1ffc813b8" providerId="ADAL" clId="{8C97626F-4E53-F945-B710-9C3938B2DF20}" dt="2019-12-27T16:59:07.601" v="25" actId="27636"/>
      <pc:docMkLst>
        <pc:docMk/>
      </pc:docMkLst>
      <pc:sldChg chg="modSp">
        <pc:chgData name="Francisco Torreira, Professor" userId="3b678212-2d1b-4f1d-a8fb-6db1ffc813b8" providerId="ADAL" clId="{8C97626F-4E53-F945-B710-9C3938B2DF20}" dt="2019-12-27T16:58:46.523" v="0" actId="20577"/>
        <pc:sldMkLst>
          <pc:docMk/>
          <pc:sldMk cId="2500817826" sldId="298"/>
        </pc:sldMkLst>
        <pc:spChg chg="mod">
          <ac:chgData name="Francisco Torreira, Professor" userId="3b678212-2d1b-4f1d-a8fb-6db1ffc813b8" providerId="ADAL" clId="{8C97626F-4E53-F945-B710-9C3938B2DF20}" dt="2019-12-27T16:58:46.523" v="0" actId="20577"/>
          <ac:spMkLst>
            <pc:docMk/>
            <pc:sldMk cId="2500817826" sldId="298"/>
            <ac:spMk id="3" creationId="{00000000-0000-0000-0000-000000000000}"/>
          </ac:spMkLst>
        </pc:spChg>
      </pc:sldChg>
      <pc:sldChg chg="modSp">
        <pc:chgData name="Francisco Torreira, Professor" userId="3b678212-2d1b-4f1d-a8fb-6db1ffc813b8" providerId="ADAL" clId="{8C97626F-4E53-F945-B710-9C3938B2DF20}" dt="2019-12-27T16:59:07.601" v="25" actId="27636"/>
        <pc:sldMkLst>
          <pc:docMk/>
          <pc:sldMk cId="1610541312" sldId="381"/>
        </pc:sldMkLst>
        <pc:spChg chg="mod">
          <ac:chgData name="Francisco Torreira, Professor" userId="3b678212-2d1b-4f1d-a8fb-6db1ffc813b8" providerId="ADAL" clId="{8C97626F-4E53-F945-B710-9C3938B2DF20}" dt="2019-12-27T16:59:07.601" v="25" actId="27636"/>
          <ac:spMkLst>
            <pc:docMk/>
            <pc:sldMk cId="1610541312" sldId="381"/>
            <ac:spMk id="3" creationId="{602DA578-6417-5645-AEC0-5784CD23F9A5}"/>
          </ac:spMkLst>
        </pc:spChg>
      </pc:sldChg>
    </pc:docChg>
  </pc:docChgLst>
  <pc:docChgLst>
    <pc:chgData name="Francisco Torreira, Professor" userId="3b678212-2d1b-4f1d-a8fb-6db1ffc813b8" providerId="ADAL" clId="{F103BA7E-4A98-184B-ADE6-1BFFB3E520AB}"/>
    <pc:docChg chg="delSld">
      <pc:chgData name="Francisco Torreira, Professor" userId="3b678212-2d1b-4f1d-a8fb-6db1ffc813b8" providerId="ADAL" clId="{F103BA7E-4A98-184B-ADE6-1BFFB3E520AB}" dt="2019-12-24T13:11:16.647" v="0" actId="2696"/>
      <pc:docMkLst>
        <pc:docMk/>
      </pc:docMkLst>
    </pc:docChg>
  </pc:docChgLst>
</pc:chgInfo>
</file>

<file path=ppt/media/image1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2.wav>
</file>

<file path=ppt/media/media3.aiff>
</file>

<file path=ppt/media/media4.aiff>
</file>

<file path=ppt/media/media5.wav>
</file>

<file path=ppt/media/media6.mp4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695B07-65F7-B941-A302-421444340652}" type="datetimeFigureOut">
              <a:rPr lang="en-US" smtClean="0"/>
              <a:t>1/11/21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418D6-78D6-234C-8613-E36AFA161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3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47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/>
              <a:t>Linguistics </a:t>
            </a:r>
            <a:r>
              <a:rPr lang="en-US" dirty="0"/>
              <a:t>primarily interested in spoken language. Many languages not written, but languages.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More than 50% could read and write only in 60/70s.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Phonetics interested in sounds, so we have to learn to separate sounds from how words are spelled --</a:t>
            </a:r>
            <a:r>
              <a:rPr lang="en-US" baseline="0" dirty="0"/>
              <a:t> </a:t>
            </a:r>
            <a:r>
              <a:rPr lang="en-US" dirty="0"/>
              <a:t>especially in English,</a:t>
            </a:r>
            <a:r>
              <a:rPr lang="en-US" baseline="0" dirty="0"/>
              <a:t> where the spelling/sound relationship is very indirect.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/>
              <a:t>Why is English spelling so different from pronunciation? Sound change, borrowings, other factors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414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38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7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87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057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89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995759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07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17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87BE1-6922-F948-9B07-F5DBCB1CEB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98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87BE1-6922-F948-9B07-F5DBCB1CEB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929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87BE1-6922-F948-9B07-F5DBCB1CEB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20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87BE1-6922-F948-9B07-F5DBCB1CEB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90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42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42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82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418D6-78D6-234C-8613-E36AFA16139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99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23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69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95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37811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AE90BB-7CF2-4842-8D30-D7664C05CC4C}" type="datetimeFigureOut">
              <a:rPr lang="en-US" altLang="en-US"/>
              <a:pPr>
                <a:defRPr/>
              </a:pPr>
              <a:t>1/11/21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E9D37E-32C4-9F43-BA05-A6B11B0AC1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7217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3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3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0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27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7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99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40C7-F816-5A4D-805B-26DB761AAF26}" type="datetimeFigureOut">
              <a:rPr lang="en-US" smtClean="0"/>
              <a:t>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72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5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7288"/>
            <a:ext cx="8229600" cy="4678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ill Sans"/>
                <a:cs typeface="Gill Sans"/>
              </a:defRPr>
            </a:lvl1pPr>
          </a:lstStyle>
          <a:p>
            <a:r>
              <a:rPr lang="en-US"/>
              <a:t>M. Sonderegger (McGill)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ill Sans"/>
                <a:cs typeface="Gill Sans"/>
              </a:defRPr>
            </a:lvl1pPr>
          </a:lstStyle>
          <a:p>
            <a:r>
              <a:rPr lang="en-US"/>
              <a:t>Intro to Ling (LING 201), Winter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A447D-9E37-5F4B-95C2-08DDCAA88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5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ill Sans"/>
          <a:ea typeface="+mj-ea"/>
          <a:cs typeface="Gill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ill Sans"/>
          <a:ea typeface="+mn-ea"/>
          <a:cs typeface="Gill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ill Sans"/>
          <a:ea typeface="+mn-ea"/>
          <a:cs typeface="Gill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ill Sans"/>
          <a:ea typeface="+mn-ea"/>
          <a:cs typeface="Gill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ill Sans"/>
          <a:ea typeface="+mn-ea"/>
          <a:cs typeface="Gill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ill Sans"/>
          <a:ea typeface="+mn-ea"/>
          <a:cs typeface="Gill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AB4E9F38-BAAF-E24E-8FFF-4F0388C8D2E0}" type="datetimeFigureOut">
              <a:rPr lang="en-US" altLang="en-US"/>
              <a:pPr>
                <a:defRPr/>
              </a:pPr>
              <a:t>1/11/21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C256786-8D57-8246-AA93-4446B24F39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2293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MS PGothic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MS PGothic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MS PGothic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MS PGothic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pile.com/app/p/d056377d-7fea-0e69-b20e-63780dea91a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ternationalphoneticassociation.org/sites/default/files/IPA_chart_(C)2005.pdf" TargetMode="Externa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www.phonetics.ucla.edu/vowels/chapter2/vibrating%20cords/vibrating.html" TargetMode="External"/><Relationship Id="rId4" Type="http://schemas.openxmlformats.org/officeDocument/2006/relationships/hyperlink" Target="http://instruct.uwo.ca/music/999/laryn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wav"/><Relationship Id="rId3" Type="http://schemas.microsoft.com/office/2007/relationships/media" Target="../media/media3.aiff"/><Relationship Id="rId7" Type="http://schemas.microsoft.com/office/2007/relationships/media" Target="../media/media5.wav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audio" Target="../media/media4.aiff"/><Relationship Id="rId11" Type="http://schemas.openxmlformats.org/officeDocument/2006/relationships/image" Target="../media/image15.png"/><Relationship Id="rId5" Type="http://schemas.microsoft.com/office/2007/relationships/media" Target="../media/media4.aiff"/><Relationship Id="rId10" Type="http://schemas.openxmlformats.org/officeDocument/2006/relationships/image" Target="../media/image14.png"/><Relationship Id="rId4" Type="http://schemas.openxmlformats.org/officeDocument/2006/relationships/audio" Target="../media/media3.aiff"/><Relationship Id="rId9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hyperlink" Target="https://www.youtube.com/watch?v=9cKnUFZjs8k" TargetMode="Externa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8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5" Type="http://schemas.microsoft.com/office/2007/relationships/media" Target="../media/media9.wav"/><Relationship Id="rId10" Type="http://schemas.openxmlformats.org/officeDocument/2006/relationships/image" Target="../media/image5.png"/><Relationship Id="rId4" Type="http://schemas.openxmlformats.org/officeDocument/2006/relationships/audio" Target="../media/media8.wav"/><Relationship Id="rId9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912" y="301236"/>
            <a:ext cx="7772400" cy="3007614"/>
          </a:xfrm>
        </p:spPr>
        <p:txBody>
          <a:bodyPr>
            <a:normAutofit/>
          </a:bodyPr>
          <a:lstStyle/>
          <a:p>
            <a:pPr algn="l"/>
            <a:r>
              <a:rPr lang="en-US" sz="6000" dirty="0">
                <a:latin typeface="Gill Sans"/>
                <a:cs typeface="Gill Sans"/>
              </a:rPr>
              <a:t>Linguistics 201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7987" y="3838457"/>
            <a:ext cx="8293739" cy="2842215"/>
          </a:xfrm>
        </p:spPr>
        <p:txBody>
          <a:bodyPr>
            <a:normAutofit/>
          </a:bodyPr>
          <a:lstStyle/>
          <a:p>
            <a:pPr algn="l"/>
            <a:r>
              <a:rPr lang="en-US" sz="5200" dirty="0">
                <a:solidFill>
                  <a:srgbClr val="0000FF"/>
                </a:solidFill>
                <a:latin typeface="Gill Sans"/>
                <a:cs typeface="Gill Sans"/>
              </a:rPr>
              <a:t>Phonetics 1: Introduction</a:t>
            </a:r>
          </a:p>
          <a:p>
            <a:pPr algn="l"/>
            <a:endParaRPr lang="en-US" sz="3500" dirty="0">
              <a:solidFill>
                <a:schemeClr val="tx1"/>
              </a:solidFill>
            </a:endParaRPr>
          </a:p>
          <a:p>
            <a:pPr algn="l"/>
            <a:r>
              <a:rPr lang="en-US" sz="3500" dirty="0">
                <a:solidFill>
                  <a:schemeClr val="tx1"/>
                </a:solidFill>
              </a:rPr>
              <a:t>Francisco Torreira</a:t>
            </a:r>
          </a:p>
          <a:p>
            <a:pPr algn="l"/>
            <a:endParaRPr lang="en-US" sz="4500" dirty="0">
              <a:solidFill>
                <a:srgbClr val="0000FF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94497" y="3606191"/>
            <a:ext cx="7203060" cy="5670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8131665" y="49981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7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437" y="274638"/>
            <a:ext cx="8686800" cy="965894"/>
          </a:xfrm>
        </p:spPr>
        <p:txBody>
          <a:bodyPr>
            <a:noAutofit/>
          </a:bodyPr>
          <a:lstStyle/>
          <a:p>
            <a:r>
              <a:rPr lang="en-US" sz="3800" dirty="0"/>
              <a:t>Segmenting speech into sounds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Letters versus sounds: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664761"/>
              </p:ext>
            </p:extLst>
          </p:nvPr>
        </p:nvGraphicFramePr>
        <p:xfrm>
          <a:off x="626782" y="2376572"/>
          <a:ext cx="4314966" cy="3840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383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8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8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bɪt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bɛt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bæt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bought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[bot]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4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bajt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/>
                        <a:t>knight</a:t>
                      </a:r>
                      <a:endParaRPr lang="en-US" sz="30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6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najt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/>
                        <a:t>play</a:t>
                      </a:r>
                      <a:endParaRPr lang="en-US" sz="30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4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plej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2490632" y="2111423"/>
            <a:ext cx="2451116" cy="5113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941748" y="1650865"/>
            <a:ext cx="300494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# letters in each word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69912" y="2366508"/>
            <a:ext cx="3498326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>
                <a:latin typeface="Gill Sans"/>
                <a:cs typeface="Gill Sans"/>
              </a:rPr>
              <a:t>Each word consists of three sounds (2 consonants, 1 vowel)</a:t>
            </a:r>
          </a:p>
          <a:p>
            <a:pPr marL="457200" indent="-457200">
              <a:buFont typeface="Arial"/>
              <a:buChar char="•"/>
            </a:pPr>
            <a:endParaRPr lang="en-US" sz="2800" dirty="0">
              <a:latin typeface="Gill Sans"/>
              <a:cs typeface="Gill Sans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Gill Sans"/>
                <a:cs typeface="Gill Sans"/>
              </a:rPr>
              <a:t>Sounds written using </a:t>
            </a:r>
            <a:r>
              <a:rPr lang="en-US" sz="2800" dirty="0">
                <a:solidFill>
                  <a:srgbClr val="0000FF"/>
                </a:solidFill>
                <a:latin typeface="Gill Sans"/>
                <a:cs typeface="Gill Sans"/>
              </a:rPr>
              <a:t>IPA symbols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4601896" y="2622783"/>
            <a:ext cx="827466" cy="263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41748" y="5969916"/>
            <a:ext cx="4172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 Note: </a:t>
            </a:r>
            <a:r>
              <a:rPr lang="en-US" sz="2400" dirty="0" err="1">
                <a:latin typeface="Charis SIL"/>
                <a:cs typeface="Charis SIL"/>
              </a:rPr>
              <a:t>a͡j</a:t>
            </a:r>
            <a:r>
              <a:rPr lang="en-US" sz="2400" dirty="0"/>
              <a:t> , </a:t>
            </a:r>
            <a:r>
              <a:rPr lang="en-US" sz="2400" dirty="0" err="1">
                <a:latin typeface="Charis SIL"/>
                <a:cs typeface="Charis SIL"/>
              </a:rPr>
              <a:t>e͡j</a:t>
            </a:r>
            <a:r>
              <a:rPr lang="en-US" sz="2400" dirty="0">
                <a:latin typeface="Charis SIL"/>
                <a:cs typeface="Charis SIL"/>
              </a:rPr>
              <a:t> </a:t>
            </a:r>
            <a:r>
              <a:rPr lang="en-US" sz="2400" dirty="0">
                <a:latin typeface="Calibri"/>
                <a:cs typeface="Calibri"/>
              </a:rPr>
              <a:t> each = one sound</a:t>
            </a:r>
          </a:p>
        </p:txBody>
      </p:sp>
      <p:sp>
        <p:nvSpPr>
          <p:cNvPr id="10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413" y="274638"/>
            <a:ext cx="8686800" cy="965894"/>
          </a:xfrm>
        </p:spPr>
        <p:txBody>
          <a:bodyPr>
            <a:noAutofit/>
          </a:bodyPr>
          <a:lstStyle/>
          <a:p>
            <a:r>
              <a:rPr lang="en-US" sz="3800" dirty="0"/>
              <a:t>Segmenting speech into sounds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to spell the same sound: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596751"/>
              </p:ext>
            </p:extLst>
          </p:nvPr>
        </p:nvGraphicFramePr>
        <p:xfrm>
          <a:off x="1342563" y="2320747"/>
          <a:ext cx="6096000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Word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Letters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IPA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sng" dirty="0"/>
                        <a:t>c</a:t>
                      </a:r>
                      <a:r>
                        <a:rPr lang="en-US" sz="3000" i="1" dirty="0"/>
                        <a:t>ar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c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00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sng" dirty="0"/>
                        <a:t>k</a:t>
                      </a:r>
                      <a:r>
                        <a:rPr lang="en-US" sz="3000" i="1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dirty="0"/>
                        <a:t>li</a:t>
                      </a:r>
                      <a:r>
                        <a:rPr lang="en-US" sz="3000" i="1" u="sng" dirty="0"/>
                        <a:t>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err="1"/>
                        <a:t>ck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[k]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dirty="0"/>
                        <a:t>monar</a:t>
                      </a:r>
                      <a:r>
                        <a:rPr lang="en-US" sz="3000" i="1" u="sng" dirty="0"/>
                        <a:t>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 err="1"/>
                        <a:t>ch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sng" dirty="0"/>
                        <a:t>qu</a:t>
                      </a:r>
                      <a:r>
                        <a:rPr lang="en-US" sz="3000" i="1" dirty="0"/>
                        <a:t>ote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 err="1"/>
                        <a:t>qu</a:t>
                      </a:r>
                      <a:endParaRPr lang="en-US" sz="3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03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sounds for the same spelling: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47413" y="274638"/>
            <a:ext cx="8686800" cy="965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ill Sans"/>
                <a:ea typeface="+mj-ea"/>
                <a:cs typeface="Gill Sans"/>
              </a:defRPr>
            </a:lvl1pPr>
          </a:lstStyle>
          <a:p>
            <a:r>
              <a:rPr lang="en-US" sz="3800" dirty="0"/>
              <a:t>Segmenting speech into letters and sounds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337844"/>
              </p:ext>
            </p:extLst>
          </p:nvPr>
        </p:nvGraphicFramePr>
        <p:xfrm>
          <a:off x="1342563" y="2320747"/>
          <a:ext cx="6096000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Word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/>
                        <a:t>Letters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IPA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none" dirty="0"/>
                        <a:t>p</a:t>
                      </a:r>
                      <a:r>
                        <a:rPr lang="en-US" sz="3000" i="1" u="sng" dirty="0"/>
                        <a:t>u</a:t>
                      </a:r>
                      <a:r>
                        <a:rPr lang="en-US" sz="3000" i="1" u="none" dirty="0"/>
                        <a:t>t</a:t>
                      </a:r>
                      <a:endParaRPr lang="en-US" sz="3000" i="1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ʊ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none" dirty="0"/>
                        <a:t>b</a:t>
                      </a:r>
                      <a:r>
                        <a:rPr lang="en-US" sz="3000" i="1" u="sng" dirty="0"/>
                        <a:t>u</a:t>
                      </a:r>
                      <a:r>
                        <a:rPr lang="en-US" sz="3000" i="1" u="none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ʌ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dirty="0"/>
                        <a:t>ch</a:t>
                      </a:r>
                      <a:r>
                        <a:rPr lang="en-US" sz="3000" i="1" u="sng" dirty="0"/>
                        <a:t>u</a:t>
                      </a:r>
                      <a:r>
                        <a:rPr lang="en-US" sz="3000" i="1" dirty="0"/>
                        <a:t>te</a:t>
                      </a:r>
                      <a:endParaRPr lang="en-US" sz="3000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[u]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i="1" u="sng" dirty="0"/>
                        <a:t>U</a:t>
                      </a:r>
                      <a:r>
                        <a:rPr lang="en-US" sz="3000" i="1" u="none" dirty="0"/>
                        <a:t>-Haul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Charis SIL"/>
                          <a:cs typeface="Charis SIL"/>
                        </a:rPr>
                        <a:t>[</a:t>
                      </a:r>
                      <a:r>
                        <a:rPr lang="en-US" sz="3000" dirty="0" err="1">
                          <a:latin typeface="Charis SIL"/>
                          <a:cs typeface="Charis SIL"/>
                        </a:rPr>
                        <a:t>ju</a:t>
                      </a:r>
                      <a:r>
                        <a:rPr lang="en-US" sz="3000" dirty="0">
                          <a:latin typeface="Charis SIL"/>
                          <a:cs typeface="Charis SIL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62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65155" cy="946028"/>
          </a:xfrm>
        </p:spPr>
        <p:txBody>
          <a:bodyPr>
            <a:noAutofit/>
          </a:bodyPr>
          <a:lstStyle/>
          <a:p>
            <a:r>
              <a:rPr lang="en-US" sz="3800" dirty="0"/>
              <a:t>Segmenting speech into letters and sounds</a:t>
            </a:r>
            <a:br>
              <a:rPr lang="en-US" sz="3800" dirty="0"/>
            </a:b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0666"/>
            <a:ext cx="8229600" cy="5252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Letters are </a:t>
            </a:r>
            <a:r>
              <a:rPr lang="en-US" u="sng" dirty="0"/>
              <a:t>not</a:t>
            </a:r>
            <a:r>
              <a:rPr lang="en-US" dirty="0"/>
              <a:t> good tools for representing how words are pronounced: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u="sng" dirty="0"/>
              <a:t>any</a:t>
            </a:r>
            <a:r>
              <a:rPr lang="en-US" dirty="0"/>
              <a:t> language (English just particularly bad)</a:t>
            </a:r>
          </a:p>
          <a:p>
            <a:r>
              <a:rPr lang="en-US" dirty="0"/>
              <a:t>Need an alphabet designed for representing pronunciation</a:t>
            </a:r>
          </a:p>
          <a:p>
            <a:endParaRPr lang="en-US" dirty="0"/>
          </a:p>
        </p:txBody>
      </p:sp>
      <p:pic>
        <p:nvPicPr>
          <p:cNvPr id="4" name="Picture 3" descr="Screen Shot 2016-12-29 at 10.54.2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112" y="2398857"/>
            <a:ext cx="3238851" cy="2347624"/>
          </a:xfrm>
          <a:prstGeom prst="rect">
            <a:avLst/>
          </a:prstGeom>
        </p:spPr>
      </p:pic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078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 Phonetic Alphabet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symbol for every sound used </a:t>
            </a:r>
            <a:r>
              <a:rPr lang="en-US" i="1" dirty="0"/>
              <a:t>distinctively</a:t>
            </a:r>
            <a:r>
              <a:rPr lang="en-US" dirty="0"/>
              <a:t> </a:t>
            </a:r>
            <a:r>
              <a:rPr lang="en-US" i="1" dirty="0"/>
              <a:t>in at least one human language</a:t>
            </a:r>
          </a:p>
          <a:p>
            <a:r>
              <a:rPr lang="en-US" dirty="0"/>
              <a:t>Used for </a:t>
            </a:r>
            <a:r>
              <a:rPr lang="en-US" dirty="0">
                <a:solidFill>
                  <a:srgbClr val="0000FF"/>
                </a:solidFill>
              </a:rPr>
              <a:t>phonetic transcription</a:t>
            </a:r>
          </a:p>
          <a:p>
            <a:r>
              <a:rPr lang="en-US" dirty="0"/>
              <a:t>Ideally, could represent pronunciation of word/phrase/utterance in any language</a:t>
            </a:r>
          </a:p>
          <a:p>
            <a:pPr lvl="1"/>
            <a:r>
              <a:rPr lang="en-US" sz="2400" dirty="0"/>
              <a:t>In reality there are (small) cross-linguistic differences among sounds transcribed with the same IPA symbol e.g. [p] in French and Spanish </a:t>
            </a:r>
            <a:r>
              <a:rPr lang="en-US" sz="1800" dirty="0"/>
              <a:t>(see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Torreira &amp; Ernestus, 2016</a:t>
            </a:r>
            <a:r>
              <a:rPr lang="en-US" sz="1800" dirty="0"/>
              <a:t>)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0800" y="5618164"/>
            <a:ext cx="1016000" cy="101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9782" y="5618164"/>
            <a:ext cx="6650218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hlinkClick r:id="rId5"/>
              </a:rPr>
              <a:t>IPA Chart</a:t>
            </a:r>
            <a:r>
              <a:rPr lang="en-US" sz="2500" dirty="0"/>
              <a:t>:</a:t>
            </a:r>
            <a:br>
              <a:rPr lang="en-US" sz="2500" dirty="0"/>
            </a:br>
            <a:r>
              <a:rPr lang="en-US" sz="1400" dirty="0"/>
              <a:t> https://</a:t>
            </a:r>
            <a:r>
              <a:rPr lang="en-US" sz="1400" dirty="0" err="1"/>
              <a:t>www.internationalphoneticassociation.org</a:t>
            </a:r>
            <a:r>
              <a:rPr lang="en-US" sz="1400" dirty="0"/>
              <a:t>/sites/default/files/IPA_Kiel_2015.pdf</a:t>
            </a:r>
          </a:p>
          <a:p>
            <a:r>
              <a:rPr lang="en-US" dirty="0"/>
              <a:t> </a:t>
            </a:r>
          </a:p>
        </p:txBody>
      </p:sp>
      <p:sp>
        <p:nvSpPr>
          <p:cNvPr id="6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52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41467"/>
            <a:ext cx="3490687" cy="437506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We’ll discuss consonants and vowels from the IPA chart in the next two lectures.</a:t>
            </a:r>
          </a:p>
          <a:p>
            <a:endParaRPr lang="en-US" dirty="0"/>
          </a:p>
          <a:p>
            <a:r>
              <a:rPr lang="en-US" dirty="0"/>
              <a:t>We first need the basics of </a:t>
            </a:r>
            <a:r>
              <a:rPr lang="en-US" dirty="0">
                <a:solidFill>
                  <a:srgbClr val="0000FF"/>
                </a:solidFill>
              </a:rPr>
              <a:t>speech production</a:t>
            </a:r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4B4554-8C83-4945-B21D-F05837339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215" y="136525"/>
            <a:ext cx="4501969" cy="654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67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production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1892"/>
            <a:ext cx="3331029" cy="4532136"/>
          </a:xfrm>
        </p:spPr>
        <p:txBody>
          <a:bodyPr>
            <a:normAutofit fontScale="85000" lnSpcReduction="20000"/>
          </a:bodyPr>
          <a:lstStyle/>
          <a:p>
            <a:pPr marL="571500" indent="-514350">
              <a:buFont typeface="+mj-lt"/>
              <a:buAutoNum type="arabicPeriod"/>
            </a:pPr>
            <a:r>
              <a:rPr lang="en-US" sz="3000" dirty="0"/>
              <a:t>Air supply sets air in motion (</a:t>
            </a:r>
            <a:r>
              <a:rPr lang="en-US" sz="3000" dirty="0">
                <a:solidFill>
                  <a:srgbClr val="0000FF"/>
                </a:solidFill>
              </a:rPr>
              <a:t>e.g. lungs</a:t>
            </a:r>
            <a:r>
              <a:rPr lang="en-US" sz="3000" dirty="0"/>
              <a:t>)</a:t>
            </a:r>
          </a:p>
          <a:p>
            <a:pPr marL="571500" indent="-514350">
              <a:buFont typeface="+mj-lt"/>
              <a:buAutoNum type="arabicPeriod"/>
            </a:pPr>
            <a:r>
              <a:rPr lang="en-US" sz="3000" dirty="0"/>
              <a:t>A sound source </a:t>
            </a:r>
            <a:br>
              <a:rPr lang="en-US" sz="3000" dirty="0"/>
            </a:br>
            <a:r>
              <a:rPr lang="en-US" sz="3000" dirty="0"/>
              <a:t>(</a:t>
            </a:r>
            <a:r>
              <a:rPr lang="en-US" sz="3000" dirty="0">
                <a:solidFill>
                  <a:srgbClr val="0000FF"/>
                </a:solidFill>
              </a:rPr>
              <a:t>e.g. larynx</a:t>
            </a:r>
            <a:r>
              <a:rPr lang="en-US" sz="3000" dirty="0"/>
              <a:t>), modulates airflow via </a:t>
            </a:r>
            <a:r>
              <a:rPr lang="en-US" sz="3000" dirty="0">
                <a:solidFill>
                  <a:srgbClr val="0000FF"/>
                </a:solidFill>
              </a:rPr>
              <a:t>vocal folds</a:t>
            </a:r>
          </a:p>
          <a:p>
            <a:pPr marL="571500" indent="-514350">
              <a:buFont typeface="+mj-lt"/>
              <a:buAutoNum type="arabicPeriod"/>
            </a:pPr>
            <a:r>
              <a:rPr lang="en-US" sz="3000" dirty="0"/>
              <a:t>Filters modify the sound:</a:t>
            </a:r>
          </a:p>
          <a:p>
            <a:pPr lvl="1"/>
            <a:r>
              <a:rPr lang="en-US" sz="2600" dirty="0">
                <a:solidFill>
                  <a:srgbClr val="0000FF"/>
                </a:solidFill>
              </a:rPr>
              <a:t>Pharynx</a:t>
            </a:r>
            <a:r>
              <a:rPr lang="en-US" sz="2600" dirty="0"/>
              <a:t>, </a:t>
            </a:r>
            <a:r>
              <a:rPr lang="en-US" sz="2600" dirty="0">
                <a:solidFill>
                  <a:srgbClr val="0000FF"/>
                </a:solidFill>
              </a:rPr>
              <a:t>oral cavity</a:t>
            </a:r>
            <a:r>
              <a:rPr lang="en-US" sz="2600" dirty="0"/>
              <a:t>, </a:t>
            </a:r>
            <a:r>
              <a:rPr lang="en-US" sz="2600" dirty="0">
                <a:solidFill>
                  <a:srgbClr val="0000FF"/>
                </a:solidFill>
              </a:rPr>
              <a:t>nasal cavity</a:t>
            </a:r>
          </a:p>
          <a:p>
            <a:pPr lvl="1"/>
            <a:r>
              <a:rPr lang="en-US" sz="2600" dirty="0"/>
              <a:t>Together called </a:t>
            </a:r>
            <a:br>
              <a:rPr lang="en-US" sz="2600" dirty="0"/>
            </a:br>
            <a:r>
              <a:rPr lang="en-US" sz="2600" dirty="0">
                <a:solidFill>
                  <a:srgbClr val="0000FF"/>
                </a:solidFill>
              </a:rPr>
              <a:t>vocal tract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8C945C-B752-4640-A313-E74678786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102" y="1751892"/>
            <a:ext cx="4250697" cy="39768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EDD32D-339B-1E45-92C7-FF1EF223BD3B}"/>
              </a:ext>
            </a:extLst>
          </p:cNvPr>
          <p:cNvSpPr txBox="1"/>
          <p:nvPr/>
        </p:nvSpPr>
        <p:spPr>
          <a:xfrm>
            <a:off x="6279450" y="6099362"/>
            <a:ext cx="2282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See O&amp;A section 2.2</a:t>
            </a:r>
          </a:p>
        </p:txBody>
      </p:sp>
    </p:spTree>
    <p:extLst>
      <p:ext uri="{BB962C8B-B14F-4D97-AF65-F5344CB8AC3E}">
        <p14:creationId xmlns:p14="http://schemas.microsoft.com/office/powerpoint/2010/main" val="91463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Airstream mechanisms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speech produced as air expelled from lungs, up the </a:t>
            </a:r>
            <a:r>
              <a:rPr lang="en-US" dirty="0">
                <a:solidFill>
                  <a:srgbClr val="0000FF"/>
                </a:solidFill>
              </a:rPr>
              <a:t>trachea </a:t>
            </a:r>
            <a:r>
              <a:rPr lang="en-US" dirty="0"/>
              <a:t>(a.k.a. windpipe)</a:t>
            </a:r>
          </a:p>
          <a:p>
            <a:pPr lvl="1"/>
            <a:r>
              <a:rPr lang="en-US" dirty="0" err="1">
                <a:solidFill>
                  <a:srgbClr val="0000FF"/>
                </a:solidFill>
              </a:rPr>
              <a:t>egressive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airflow</a:t>
            </a:r>
          </a:p>
          <a:p>
            <a:endParaRPr lang="en-US" dirty="0"/>
          </a:p>
          <a:p>
            <a:r>
              <a:rPr lang="en-US" dirty="0"/>
              <a:t>Can also produce while inhaling, but rare 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ingressive</a:t>
            </a:r>
            <a:r>
              <a:rPr lang="en-US" dirty="0"/>
              <a:t> airflow</a:t>
            </a:r>
          </a:p>
          <a:p>
            <a:pPr lvl="1"/>
            <a:r>
              <a:rPr lang="en-US" dirty="0"/>
              <a:t>Ex:  ‘yes’, ‘no’ in some dialects of Nordic languages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6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larynx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287"/>
            <a:ext cx="8229600" cy="49859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Complex structure of cartilage, muscles, and tissue where vocal folds are located</a:t>
            </a:r>
          </a:p>
          <a:p>
            <a:r>
              <a:rPr lang="en-US" dirty="0"/>
              <a:t>Vocal folds </a:t>
            </a:r>
            <a:br>
              <a:rPr lang="en-US" dirty="0"/>
            </a:br>
            <a:r>
              <a:rPr lang="en-US" dirty="0"/>
              <a:t>pulled apart</a:t>
            </a:r>
            <a:br>
              <a:rPr lang="en-US" dirty="0"/>
            </a:br>
            <a:r>
              <a:rPr lang="en-US" dirty="0"/>
              <a:t>or together</a:t>
            </a:r>
          </a:p>
          <a:p>
            <a:r>
              <a:rPr lang="en-US" dirty="0"/>
              <a:t>Air passes </a:t>
            </a:r>
            <a:br>
              <a:rPr lang="en-US" dirty="0"/>
            </a:br>
            <a:r>
              <a:rPr lang="en-US" dirty="0"/>
              <a:t>through</a:t>
            </a:r>
            <a:br>
              <a:rPr lang="en-US" dirty="0"/>
            </a:br>
            <a:r>
              <a:rPr lang="en-US" dirty="0">
                <a:solidFill>
                  <a:srgbClr val="0000FF"/>
                </a:solidFill>
              </a:rPr>
              <a:t>glottis</a:t>
            </a:r>
          </a:p>
          <a:p>
            <a:pPr lvl="1"/>
            <a:r>
              <a:rPr lang="en-US" dirty="0"/>
              <a:t>Space between</a:t>
            </a:r>
            <a:br>
              <a:rPr lang="en-US" dirty="0"/>
            </a:br>
            <a:r>
              <a:rPr lang="en-US" dirty="0"/>
              <a:t>vocal folds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1890" t="11687"/>
          <a:stretch/>
        </p:blipFill>
        <p:spPr>
          <a:xfrm>
            <a:off x="3725816" y="2529074"/>
            <a:ext cx="4960984" cy="3798602"/>
          </a:xfrm>
          <a:prstGeom prst="rect">
            <a:avLst/>
          </a:prstGeom>
        </p:spPr>
      </p:pic>
      <p:sp>
        <p:nvSpPr>
          <p:cNvPr id="8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18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72000" y="6413698"/>
            <a:ext cx="28852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you won’t be tested on these figures</a:t>
            </a:r>
          </a:p>
        </p:txBody>
      </p:sp>
    </p:spTree>
    <p:extLst>
      <p:ext uri="{BB962C8B-B14F-4D97-AF65-F5344CB8AC3E}">
        <p14:creationId xmlns:p14="http://schemas.microsoft.com/office/powerpoint/2010/main" val="91976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arynx: viewed from abo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Larynx: viewed from above</a:t>
            </a:r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816" y="1932943"/>
            <a:ext cx="6128369" cy="422441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http://instruct.uwo.ca/music/999/larynx.html"/>
          <p:cNvSpPr txBox="1"/>
          <p:nvPr/>
        </p:nvSpPr>
        <p:spPr>
          <a:xfrm>
            <a:off x="144309" y="6506607"/>
            <a:ext cx="2927084" cy="256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1700" u="sng">
                <a:solidFill>
                  <a:srgbClr val="797979"/>
                </a:solidFill>
                <a:hlinkClick r:id="rId4"/>
              </a:defRPr>
            </a:lvl1pPr>
          </a:lstStyle>
          <a:p>
            <a:pPr>
              <a:defRPr u="none"/>
            </a:pPr>
            <a:r>
              <a:rPr sz="1195"/>
              <a:t>http://instruct.uwo.ca/music/999/larynx.html</a:t>
            </a:r>
          </a:p>
        </p:txBody>
      </p:sp>
      <p:sp>
        <p:nvSpPr>
          <p:cNvPr id="183" name="http://www.phonetics.ucla.edu/vowels/chapter2/vibrating%20cords/vibrating.html"/>
          <p:cNvSpPr txBox="1"/>
          <p:nvPr/>
        </p:nvSpPr>
        <p:spPr>
          <a:xfrm>
            <a:off x="3510347" y="6506607"/>
            <a:ext cx="5285101" cy="256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1700" u="sng">
                <a:solidFill>
                  <a:srgbClr val="797979"/>
                </a:solidFill>
                <a:hlinkClick r:id="rId5" invalidUrl="http://www.phonetics.ucla.edu/vowels/chapter2/vibrating cords/vibrating.html"/>
              </a:defRPr>
            </a:lvl1pPr>
          </a:lstStyle>
          <a:p>
            <a:pPr>
              <a:defRPr u="none"/>
            </a:pPr>
            <a:r>
              <a:rPr sz="1195">
                <a:hlinkClick r:id="rId5" invalidUrl="http://www.phonetics.ucla.edu/vowels/chapter2/vibrating cords/vibrating.html"/>
              </a:rPr>
              <a:t>http://www.phonetics.ucla.edu/vowels/chapter2/vibrating%20cords/vibrating.html</a:t>
            </a:r>
          </a:p>
        </p:txBody>
      </p:sp>
    </p:spTree>
    <p:extLst>
      <p:ext uri="{BB962C8B-B14F-4D97-AF65-F5344CB8AC3E}">
        <p14:creationId xmlns:p14="http://schemas.microsoft.com/office/powerpoint/2010/main" val="40265862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288"/>
            <a:ext cx="8229600" cy="5101422"/>
          </a:xfrm>
        </p:spPr>
        <p:txBody>
          <a:bodyPr/>
          <a:lstStyle/>
          <a:p>
            <a:r>
              <a:rPr lang="en-US" dirty="0"/>
              <a:t>Phonetics</a:t>
            </a:r>
          </a:p>
          <a:p>
            <a:pPr lvl="1"/>
            <a:r>
              <a:rPr lang="en-US" dirty="0"/>
              <a:t>Study of speech sounds</a:t>
            </a:r>
          </a:p>
          <a:p>
            <a:pPr lvl="1"/>
            <a:r>
              <a:rPr lang="en-US" dirty="0"/>
              <a:t>Speech segmentation</a:t>
            </a:r>
          </a:p>
          <a:p>
            <a:endParaRPr lang="en-US" dirty="0"/>
          </a:p>
          <a:p>
            <a:r>
              <a:rPr lang="en-US" dirty="0"/>
              <a:t>Speech Production</a:t>
            </a:r>
          </a:p>
          <a:p>
            <a:pPr lvl="1"/>
            <a:r>
              <a:rPr lang="en-US" dirty="0"/>
              <a:t>The vocal tract</a:t>
            </a:r>
          </a:p>
          <a:p>
            <a:pPr lvl="1"/>
            <a:r>
              <a:rPr lang="en-US" dirty="0"/>
              <a:t>The larynx and glottal states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121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Glottal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Positioning of vocal folds ⇒ different </a:t>
            </a:r>
            <a:br>
              <a:rPr lang="en-US" dirty="0"/>
            </a:br>
            <a:r>
              <a:rPr lang="en-US" dirty="0"/>
              <a:t>glottal states</a:t>
            </a:r>
          </a:p>
          <a:p>
            <a:endParaRPr lang="en-US" dirty="0"/>
          </a:p>
          <a:p>
            <a:r>
              <a:rPr lang="en-US" dirty="0"/>
              <a:t>Some common glottal states: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voiceless</a:t>
            </a:r>
          </a:p>
          <a:p>
            <a:pPr lvl="1"/>
            <a:r>
              <a:rPr lang="en-US" dirty="0"/>
              <a:t>(modal) </a:t>
            </a:r>
            <a:r>
              <a:rPr lang="en-US" dirty="0">
                <a:solidFill>
                  <a:srgbClr val="0000FF"/>
                </a:solidFill>
              </a:rPr>
              <a:t>voiced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breathy</a:t>
            </a:r>
            <a:r>
              <a:rPr lang="en-US" dirty="0"/>
              <a:t> (voiced)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creaky</a:t>
            </a:r>
          </a:p>
        </p:txBody>
      </p:sp>
      <p:sp>
        <p:nvSpPr>
          <p:cNvPr id="4" name="Rectangle 3"/>
          <p:cNvSpPr/>
          <p:nvPr/>
        </p:nvSpPr>
        <p:spPr>
          <a:xfrm>
            <a:off x="3324433" y="5892581"/>
            <a:ext cx="54678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Vocal folds during singing:</a:t>
            </a:r>
          </a:p>
          <a:p>
            <a:pPr algn="r"/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=fPMEA-pV2q8</a:t>
            </a:r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2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Voiceless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24116"/>
            <a:ext cx="8229600" cy="3102048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Vocal folds pulled apart</a:t>
            </a:r>
          </a:p>
          <a:p>
            <a:pPr lvl="1"/>
            <a:r>
              <a:rPr lang="en-US" sz="2400" dirty="0"/>
              <a:t>⇒ no vibration of  VFs</a:t>
            </a:r>
          </a:p>
          <a:p>
            <a:r>
              <a:rPr lang="en-US" sz="2800" dirty="0"/>
              <a:t>Sounds produced with this GS: </a:t>
            </a:r>
            <a:r>
              <a:rPr lang="en-US" sz="2800" dirty="0">
                <a:solidFill>
                  <a:srgbClr val="0000FF"/>
                </a:solidFill>
              </a:rPr>
              <a:t>voiceless</a:t>
            </a:r>
          </a:p>
          <a:p>
            <a:pPr lvl="1"/>
            <a:r>
              <a:rPr lang="en-US" sz="2400" dirty="0"/>
              <a:t>Ex: [s], [f], [h]</a:t>
            </a:r>
          </a:p>
          <a:p>
            <a:r>
              <a:rPr lang="en-US" sz="2800" dirty="0"/>
              <a:t>Put your finger on larynx while saying “</a:t>
            </a:r>
            <a:r>
              <a:rPr lang="en-US" sz="2800" dirty="0" err="1"/>
              <a:t>sssshhhhh</a:t>
            </a:r>
            <a:r>
              <a:rPr lang="en-US" sz="2800" dirty="0"/>
              <a:t>” (etc.)</a:t>
            </a:r>
          </a:p>
          <a:p>
            <a:pPr lvl="1"/>
            <a:r>
              <a:rPr lang="en-US" sz="2400" dirty="0"/>
              <a:t>no vibration</a:t>
            </a:r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21</a:t>
            </a:fld>
            <a:endParaRPr lang="en-US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F914CEB0-3F79-CD42-8877-EEDAB8BF5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298" y="1470718"/>
            <a:ext cx="2474002" cy="178358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261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2712"/>
            <a:ext cx="8229600" cy="5167404"/>
          </a:xfrm>
        </p:spPr>
        <p:txBody>
          <a:bodyPr/>
          <a:lstStyle/>
          <a:p>
            <a:r>
              <a:rPr lang="en-US" dirty="0"/>
              <a:t>Vocal folds are brought together and air is passed through the glottis they open and close</a:t>
            </a:r>
          </a:p>
          <a:p>
            <a:pPr lvl="1"/>
            <a:r>
              <a:rPr lang="en-US" dirty="0"/>
              <a:t>⇒ </a:t>
            </a:r>
            <a:r>
              <a:rPr lang="en-US" dirty="0">
                <a:solidFill>
                  <a:srgbClr val="0000FF"/>
                </a:solidFill>
              </a:rPr>
              <a:t>phonation</a:t>
            </a:r>
            <a:r>
              <a:rPr lang="en-US" dirty="0"/>
              <a:t>, or </a:t>
            </a:r>
            <a:r>
              <a:rPr lang="en-US" dirty="0">
                <a:solidFill>
                  <a:srgbClr val="0000FF"/>
                </a:solidFill>
              </a:rPr>
              <a:t>voicing</a:t>
            </a:r>
          </a:p>
          <a:p>
            <a:r>
              <a:rPr lang="en-US" dirty="0"/>
              <a:t>This GS used for </a:t>
            </a:r>
            <a:r>
              <a:rPr lang="en-US" dirty="0">
                <a:solidFill>
                  <a:srgbClr val="0000FF"/>
                </a:solidFill>
              </a:rPr>
              <a:t>voiced</a:t>
            </a:r>
            <a:r>
              <a:rPr lang="en-US" dirty="0"/>
              <a:t> sounds</a:t>
            </a:r>
          </a:p>
          <a:p>
            <a:pPr lvl="1"/>
            <a:r>
              <a:rPr lang="en-US" dirty="0"/>
              <a:t>Ex: [z], [v]</a:t>
            </a:r>
          </a:p>
          <a:p>
            <a:pPr lvl="1"/>
            <a:r>
              <a:rPr lang="en-US" dirty="0"/>
              <a:t>Same finger-on-larynx experiment </a:t>
            </a:r>
            <a:br>
              <a:rPr lang="en-US" dirty="0"/>
            </a:br>
            <a:r>
              <a:rPr lang="en-US" dirty="0"/>
              <a:t>⇒ feel vibration</a:t>
            </a:r>
          </a:p>
          <a:p>
            <a:r>
              <a:rPr lang="en-US" dirty="0"/>
              <a:t>Vocal fold vibration rate ⇒ different </a:t>
            </a:r>
            <a:r>
              <a:rPr lang="en-US" dirty="0">
                <a:solidFill>
                  <a:srgbClr val="0000FF"/>
                </a:solidFill>
              </a:rPr>
              <a:t>pitch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31992" y="5627863"/>
            <a:ext cx="273546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f0 adult males	</a:t>
            </a:r>
          </a:p>
          <a:p>
            <a:r>
              <a:rPr lang="en-US" sz="2100" dirty="0"/>
              <a:t>	average ~ 120 Hz</a:t>
            </a:r>
          </a:p>
          <a:p>
            <a:endParaRPr lang="en-US" sz="2100" dirty="0"/>
          </a:p>
        </p:txBody>
      </p:sp>
      <p:sp>
        <p:nvSpPr>
          <p:cNvPr id="7" name="TextBox 6"/>
          <p:cNvSpPr txBox="1"/>
          <p:nvPr/>
        </p:nvSpPr>
        <p:spPr>
          <a:xfrm>
            <a:off x="3215870" y="5627863"/>
            <a:ext cx="273546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f0 adult females</a:t>
            </a:r>
          </a:p>
          <a:p>
            <a:r>
              <a:rPr lang="en-US" sz="2100" dirty="0"/>
              <a:t>	average ~220 Hz</a:t>
            </a:r>
          </a:p>
          <a:p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5951335" y="5655664"/>
            <a:ext cx="27354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f0 children</a:t>
            </a:r>
          </a:p>
          <a:p>
            <a:r>
              <a:rPr lang="en-US" sz="2100" dirty="0"/>
              <a:t>	average ~ 250 Hz</a:t>
            </a:r>
          </a:p>
        </p:txBody>
      </p:sp>
      <p:sp>
        <p:nvSpPr>
          <p:cNvPr id="9" name="Right Brace 8"/>
          <p:cNvSpPr/>
          <p:nvPr/>
        </p:nvSpPr>
        <p:spPr>
          <a:xfrm rot="5400000">
            <a:off x="2473579" y="5768544"/>
            <a:ext cx="181437" cy="130314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32017" y="6436611"/>
            <a:ext cx="2666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vibrates 120 times/second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22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379090" y="6418453"/>
            <a:ext cx="3135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you won’t be tested on these numbers</a:t>
            </a:r>
          </a:p>
        </p:txBody>
      </p:sp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8C453A54-073B-E541-8D8D-30A6B46FE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849" y="2924680"/>
            <a:ext cx="1845947" cy="155712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2035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Breathy voice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0742"/>
            <a:ext cx="8229600" cy="4843949"/>
          </a:xfrm>
        </p:spPr>
        <p:txBody>
          <a:bodyPr/>
          <a:lstStyle/>
          <a:p>
            <a:r>
              <a:rPr lang="en-US" sz="2800" dirty="0" err="1"/>
              <a:t>a.k.a</a:t>
            </a:r>
            <a:r>
              <a:rPr lang="en-US" sz="2800" dirty="0"/>
              <a:t> “murmur”</a:t>
            </a:r>
          </a:p>
          <a:p>
            <a:r>
              <a:rPr lang="en-US" sz="2800" dirty="0"/>
              <a:t>Vocal folds are partially open letting air pass through but still vibrating</a:t>
            </a:r>
          </a:p>
          <a:p>
            <a:r>
              <a:rPr lang="en-US" sz="2800" dirty="0"/>
              <a:t>English: differentiates voices, not </a:t>
            </a:r>
            <a:r>
              <a:rPr lang="en-US" sz="2800" u="sng" dirty="0"/>
              <a:t>sounds</a:t>
            </a:r>
            <a:endParaRPr lang="en-US" sz="2800" dirty="0"/>
          </a:p>
          <a:p>
            <a:r>
              <a:rPr lang="en-US" sz="2800" dirty="0"/>
              <a:t>Hindi (e.g.): differentiates </a:t>
            </a:r>
            <a:r>
              <a:rPr lang="en-US" sz="2800" u="sng" dirty="0"/>
              <a:t>sounds</a:t>
            </a:r>
          </a:p>
          <a:p>
            <a:pPr lvl="1"/>
            <a:endParaRPr lang="en-US" u="sng" dirty="0"/>
          </a:p>
          <a:p>
            <a:pPr lvl="1"/>
            <a:endParaRPr lang="en-US" u="sng" dirty="0"/>
          </a:p>
          <a:p>
            <a:pPr lvl="1"/>
            <a:endParaRPr lang="en-US" u="sng" dirty="0"/>
          </a:p>
          <a:p>
            <a:endParaRPr lang="en-US" u="sng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breathy_esl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621717" y="427732"/>
            <a:ext cx="550691" cy="550691"/>
          </a:xfrm>
          <a:prstGeom prst="rect">
            <a:avLst/>
          </a:prstGeom>
        </p:spPr>
      </p:pic>
      <p:pic>
        <p:nvPicPr>
          <p:cNvPr id="6" name="hindi1.aiff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7346" y="4931198"/>
            <a:ext cx="546158" cy="5461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627496"/>
            <a:ext cx="2172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[</a:t>
            </a:r>
            <a:r>
              <a:rPr lang="en-US" sz="2800" dirty="0" err="1"/>
              <a:t>bal</a:t>
            </a:r>
            <a:r>
              <a:rPr lang="en-US" sz="2800" dirty="0"/>
              <a:t>]</a:t>
            </a:r>
          </a:p>
          <a:p>
            <a:pPr algn="ctr"/>
            <a:r>
              <a:rPr lang="en-US" sz="2800" i="1" dirty="0"/>
              <a:t>hair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46275" y="5627496"/>
            <a:ext cx="2172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[</a:t>
            </a:r>
            <a:r>
              <a:rPr lang="en-US" sz="2800" dirty="0" err="1"/>
              <a:t>b̤al</a:t>
            </a:r>
            <a:r>
              <a:rPr lang="en-US" sz="2800" dirty="0"/>
              <a:t>]</a:t>
            </a:r>
          </a:p>
          <a:p>
            <a:pPr algn="ctr"/>
            <a:r>
              <a:rPr lang="en-US" sz="2800" i="1" dirty="0"/>
              <a:t>forehead</a:t>
            </a:r>
          </a:p>
        </p:txBody>
      </p:sp>
      <p:pic>
        <p:nvPicPr>
          <p:cNvPr id="9" name="hindi4.aiff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724113" y="4931198"/>
            <a:ext cx="546158" cy="546158"/>
          </a:xfrm>
          <a:prstGeom prst="rect">
            <a:avLst/>
          </a:prstGeom>
        </p:spPr>
      </p:pic>
      <p:pic>
        <p:nvPicPr>
          <p:cNvPr id="10" name="modal_esling.wav">
            <a:hlinkClick r:id="" action="ppaction://media"/>
            <a:extLst>
              <a:ext uri="{FF2B5EF4-FFF2-40B4-BE49-F238E27FC236}">
                <a16:creationId xmlns:a16="http://schemas.microsoft.com/office/drawing/2014/main" id="{1137D67A-FF51-D14C-82FB-EB2081D64B7A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88767" y="482239"/>
            <a:ext cx="550691" cy="550691"/>
          </a:xfrm>
          <a:prstGeom prst="rect">
            <a:avLst/>
          </a:prstGeom>
        </p:spPr>
      </p:pic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C2919FD8-9ACD-EC47-A968-C4C5D25AD9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73730" y="4622702"/>
            <a:ext cx="2209845" cy="19434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23198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0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6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6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10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eathy-Voice.mov.mp4" descr="Breathy-Voice.mov.mp4">
            <a:extLst>
              <a:ext uri="{FF2B5EF4-FFF2-40B4-BE49-F238E27FC236}">
                <a16:creationId xmlns:a16="http://schemas.microsoft.com/office/drawing/2014/main" id="{85508B34-D8D4-1D48-9789-8624AF0CB32E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4552" y="815926"/>
            <a:ext cx="6348101" cy="478393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https://www.youtube.com/watch?v=9cKnUFZjs8k">
            <a:extLst>
              <a:ext uri="{FF2B5EF4-FFF2-40B4-BE49-F238E27FC236}">
                <a16:creationId xmlns:a16="http://schemas.microsoft.com/office/drawing/2014/main" id="{E5F855CB-ACBE-4E42-9164-BC0E8FD3500C}"/>
              </a:ext>
            </a:extLst>
          </p:cNvPr>
          <p:cNvSpPr txBox="1"/>
          <p:nvPr/>
        </p:nvSpPr>
        <p:spPr>
          <a:xfrm>
            <a:off x="4364111" y="6146598"/>
            <a:ext cx="4840352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 u="sng">
                <a:solidFill>
                  <a:srgbClr val="797979"/>
                </a:solidFill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>
                <a:hlinkClick r:id="rId5"/>
              </a:rPr>
              <a:t>https://www.youtube.com/watch?v=9cKnUFZjs8k</a:t>
            </a:r>
          </a:p>
        </p:txBody>
      </p:sp>
    </p:spTree>
    <p:extLst>
      <p:ext uri="{BB962C8B-B14F-4D97-AF65-F5344CB8AC3E}">
        <p14:creationId xmlns:p14="http://schemas.microsoft.com/office/powerpoint/2010/main" val="276712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			Creaky voice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Vocal folds are compressed and slack</a:t>
            </a:r>
          </a:p>
          <a:p>
            <a:pPr lvl="1"/>
            <a:r>
              <a:rPr lang="en-US" dirty="0"/>
              <a:t>Vibrate (open and close) slowly and irregularly</a:t>
            </a:r>
          </a:p>
          <a:p>
            <a:pPr lvl="1"/>
            <a:r>
              <a:rPr lang="en-US" dirty="0"/>
              <a:t>Lower pitch</a:t>
            </a:r>
          </a:p>
          <a:p>
            <a:r>
              <a:rPr lang="en-US" dirty="0"/>
              <a:t>English: often used to signal end of utterance, socially evaluated, but doesn’t distinguish </a:t>
            </a:r>
            <a:r>
              <a:rPr lang="en-US" u="sng" dirty="0"/>
              <a:t>sounds</a:t>
            </a:r>
            <a:endParaRPr lang="en-US" dirty="0"/>
          </a:p>
          <a:p>
            <a:r>
              <a:rPr lang="en-US" dirty="0"/>
              <a:t>Other languages: distinguishes </a:t>
            </a:r>
            <a:r>
              <a:rPr lang="en-US" u="sng" dirty="0"/>
              <a:t>sounds</a:t>
            </a:r>
          </a:p>
          <a:p>
            <a:r>
              <a:rPr lang="en-US" dirty="0"/>
              <a:t>E.g. Hausa (Nigeria):</a:t>
            </a:r>
          </a:p>
        </p:txBody>
      </p:sp>
      <p:pic>
        <p:nvPicPr>
          <p:cNvPr id="4" name="creak_esl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65859" y="585292"/>
            <a:ext cx="523963" cy="5239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66320" y="5339694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 </a:t>
            </a:r>
            <a:r>
              <a:rPr lang="en-US" sz="2400" dirty="0">
                <a:latin typeface="Helvetica"/>
                <a:ea typeface="Helvetica"/>
                <a:cs typeface="Helvetica"/>
                <a:sym typeface="Helvetica"/>
              </a:rPr>
              <a:t>/</a:t>
            </a:r>
            <a:r>
              <a:rPr lang="en-US" sz="2400" dirty="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j</a:t>
            </a:r>
            <a:r>
              <a:rPr lang="en-US" sz="2400" dirty="0">
                <a:latin typeface="Helvetica"/>
                <a:ea typeface="Helvetica"/>
                <a:cs typeface="Helvetica"/>
                <a:sym typeface="Helvetica"/>
              </a:rPr>
              <a:t>a:/</a:t>
            </a:r>
            <a:r>
              <a:rPr lang="en-US" sz="2400" dirty="0"/>
              <a:t> ‘he’ vs. </a:t>
            </a:r>
            <a:r>
              <a:rPr lang="en-US" sz="2400" dirty="0">
                <a:latin typeface="Helvetica"/>
                <a:ea typeface="Helvetica"/>
                <a:cs typeface="Helvetica"/>
                <a:sym typeface="Helvetica"/>
              </a:rPr>
              <a:t>/</a:t>
            </a:r>
            <a:r>
              <a:rPr lang="en-US" sz="2400" dirty="0" err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j̰</a:t>
            </a:r>
            <a:r>
              <a:rPr lang="en-US" sz="2400" dirty="0" err="1">
                <a:latin typeface="Helvetica"/>
                <a:ea typeface="Helvetica"/>
                <a:cs typeface="Helvetica"/>
                <a:sym typeface="Helvetica"/>
              </a:rPr>
              <a:t>a</a:t>
            </a:r>
            <a:r>
              <a:rPr lang="en-US" sz="2400" dirty="0">
                <a:latin typeface="Helvetica"/>
                <a:ea typeface="Helvetica"/>
                <a:cs typeface="Helvetica"/>
                <a:sym typeface="Helvetica"/>
              </a:rPr>
              <a:t>:/</a:t>
            </a:r>
            <a:r>
              <a:rPr lang="en-US" sz="2400" dirty="0"/>
              <a:t> </a:t>
            </a:r>
            <a:r>
              <a:rPr lang="en-US" sz="2400" dirty="0">
                <a:latin typeface="Helvetica"/>
                <a:ea typeface="Helvetica"/>
                <a:cs typeface="Helvetica"/>
                <a:sym typeface="Helvetica"/>
              </a:rPr>
              <a:t>‘daughter’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1841124A-2AD2-CA46-B0DD-E04A1E218A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6321" y="246467"/>
            <a:ext cx="2032022" cy="177444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h11">
            <a:hlinkClick r:id="" action="ppaction://media"/>
            <a:extLst>
              <a:ext uri="{FF2B5EF4-FFF2-40B4-BE49-F238E27FC236}">
                <a16:creationId xmlns:a16="http://schemas.microsoft.com/office/drawing/2014/main" id="{DCCDFA15-4452-D04D-8D22-2E423D2D916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24093" y="5801359"/>
            <a:ext cx="812800" cy="812800"/>
          </a:xfrm>
          <a:prstGeom prst="rect">
            <a:avLst/>
          </a:prstGeom>
        </p:spPr>
      </p:pic>
      <p:pic>
        <p:nvPicPr>
          <p:cNvPr id="8" name="h12">
            <a:hlinkClick r:id="" action="ppaction://media"/>
            <a:extLst>
              <a:ext uri="{FF2B5EF4-FFF2-40B4-BE49-F238E27FC236}">
                <a16:creationId xmlns:a16="http://schemas.microsoft.com/office/drawing/2014/main" id="{B0D6CB76-4EE9-0740-8008-589675FBA78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16321" y="57648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08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9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5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4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production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1892"/>
            <a:ext cx="3331029" cy="4532136"/>
          </a:xfrm>
        </p:spPr>
        <p:txBody>
          <a:bodyPr>
            <a:normAutofit fontScale="85000" lnSpcReduction="20000"/>
          </a:bodyPr>
          <a:lstStyle/>
          <a:p>
            <a:pPr marL="571500" indent="-514350">
              <a:buFont typeface="+mj-lt"/>
              <a:buAutoNum type="arabicPeriod"/>
            </a:pPr>
            <a:r>
              <a:rPr lang="en-US" sz="3000" dirty="0"/>
              <a:t>Air supply sets air in motion (</a:t>
            </a:r>
            <a:r>
              <a:rPr lang="en-US" sz="3000" dirty="0">
                <a:solidFill>
                  <a:srgbClr val="0000FF"/>
                </a:solidFill>
              </a:rPr>
              <a:t>e.g. lungs</a:t>
            </a:r>
            <a:r>
              <a:rPr lang="en-US" sz="3000" dirty="0"/>
              <a:t>)</a:t>
            </a:r>
          </a:p>
          <a:p>
            <a:pPr marL="571500" indent="-514350">
              <a:buFont typeface="+mj-lt"/>
              <a:buAutoNum type="arabicPeriod"/>
            </a:pPr>
            <a:r>
              <a:rPr lang="en-US" sz="3000" dirty="0"/>
              <a:t>A sound source </a:t>
            </a:r>
            <a:br>
              <a:rPr lang="en-US" sz="3000" dirty="0"/>
            </a:br>
            <a:r>
              <a:rPr lang="en-US" sz="3000" dirty="0"/>
              <a:t>(</a:t>
            </a:r>
            <a:r>
              <a:rPr lang="en-US" sz="3000" dirty="0">
                <a:solidFill>
                  <a:srgbClr val="0000FF"/>
                </a:solidFill>
              </a:rPr>
              <a:t>e.g. larynx</a:t>
            </a:r>
            <a:r>
              <a:rPr lang="en-US" sz="3000" dirty="0"/>
              <a:t>), modulates airflow via </a:t>
            </a:r>
            <a:r>
              <a:rPr lang="en-US" sz="3000" dirty="0">
                <a:solidFill>
                  <a:srgbClr val="0000FF"/>
                </a:solidFill>
              </a:rPr>
              <a:t>vocal folds</a:t>
            </a:r>
          </a:p>
          <a:p>
            <a:pPr marL="571500" indent="-514350">
              <a:buFont typeface="+mj-lt"/>
              <a:buAutoNum type="arabicPeriod"/>
            </a:pPr>
            <a:r>
              <a:rPr lang="en-US" sz="3000" dirty="0"/>
              <a:t>Filters modify the sound:</a:t>
            </a:r>
          </a:p>
          <a:p>
            <a:pPr lvl="1"/>
            <a:r>
              <a:rPr lang="en-US" sz="2600" dirty="0">
                <a:solidFill>
                  <a:srgbClr val="0000FF"/>
                </a:solidFill>
              </a:rPr>
              <a:t>Pharynx</a:t>
            </a:r>
            <a:r>
              <a:rPr lang="en-US" sz="2600" dirty="0"/>
              <a:t>, </a:t>
            </a:r>
            <a:r>
              <a:rPr lang="en-US" sz="2600" dirty="0">
                <a:solidFill>
                  <a:srgbClr val="0000FF"/>
                </a:solidFill>
              </a:rPr>
              <a:t>oral cavity</a:t>
            </a:r>
            <a:r>
              <a:rPr lang="en-US" sz="2600" dirty="0"/>
              <a:t>, </a:t>
            </a:r>
            <a:r>
              <a:rPr lang="en-US" sz="2600" dirty="0">
                <a:solidFill>
                  <a:srgbClr val="0000FF"/>
                </a:solidFill>
              </a:rPr>
              <a:t>nasal cavity</a:t>
            </a:r>
          </a:p>
          <a:p>
            <a:pPr lvl="1"/>
            <a:r>
              <a:rPr lang="en-US" sz="2600" dirty="0"/>
              <a:t>Together called </a:t>
            </a:r>
            <a:br>
              <a:rPr lang="en-US" sz="2600" dirty="0"/>
            </a:br>
            <a:r>
              <a:rPr lang="en-US" sz="2600" dirty="0">
                <a:solidFill>
                  <a:srgbClr val="0000FF"/>
                </a:solidFill>
              </a:rPr>
              <a:t>vocal tract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8C945C-B752-4640-A313-E74678786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102" y="1751892"/>
            <a:ext cx="4250697" cy="397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0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speech sounds?</a:t>
            </a:r>
          </a:p>
        </p:txBody>
      </p:sp>
      <p:pic>
        <p:nvPicPr>
          <p:cNvPr id="4" name="Picture 4" descr="MRIs_2D.gif                                                    00029538Linguistics                    BB7549B6: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" y="2625481"/>
            <a:ext cx="2215350" cy="238591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60371" y="1624957"/>
            <a:ext cx="2012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Articulatory process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45918" y="1623447"/>
            <a:ext cx="2012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Perceptual process</a:t>
            </a:r>
          </a:p>
        </p:txBody>
      </p:sp>
      <p:pic>
        <p:nvPicPr>
          <p:cNvPr id="7" name="Picture 6" descr="shutterstock_6643688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845" y="2625481"/>
            <a:ext cx="3048000" cy="22616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5">
            <a:grayscl/>
          </a:blip>
          <a:srcRect l="7500" t="10992" r="5031" b="49506"/>
          <a:stretch/>
        </p:blipFill>
        <p:spPr bwMode="auto">
          <a:xfrm>
            <a:off x="3303286" y="3099042"/>
            <a:ext cx="2454574" cy="688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3580198" y="1775847"/>
            <a:ext cx="20121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Acoustic 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5416" y="5464997"/>
            <a:ext cx="2568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Airstream mechanisms + phonation + articulation</a:t>
            </a:r>
          </a:p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989148" y="5360557"/>
            <a:ext cx="2568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Auditory processing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Mental categorization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12" name="Left-Right Arrow 11"/>
          <p:cNvSpPr/>
          <p:nvPr/>
        </p:nvSpPr>
        <p:spPr>
          <a:xfrm>
            <a:off x="3867380" y="3959625"/>
            <a:ext cx="1569786" cy="385261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189121" y="5411775"/>
            <a:ext cx="2568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Vibration of air molecules at different frequencies and amplitudes</a:t>
            </a:r>
          </a:p>
          <a:p>
            <a:pPr algn="ctr"/>
            <a:endParaRPr lang="en-US" dirty="0"/>
          </a:p>
        </p:txBody>
      </p:sp>
      <p:sp>
        <p:nvSpPr>
          <p:cNvPr id="14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827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/>
      <p:bldP spid="10" grpId="0"/>
      <p:bldP spid="11" grpId="0"/>
      <p:bldP spid="12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0E790-A2C5-A447-A76B-5743968E7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079BC-1848-0149-A2E7-6458E8D07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288"/>
            <a:ext cx="7630357" cy="4678876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Phonetic signals are </a:t>
            </a:r>
            <a:r>
              <a:rPr lang="en-US" sz="2800" u="sng" dirty="0"/>
              <a:t>continuous </a:t>
            </a:r>
            <a:r>
              <a:rPr lang="en-US" sz="2800" dirty="0"/>
              <a:t>(i.e. reflect gradient movements of articulators):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Linguists posit that these continuous signals nevertheless carry information about sequences of discrete speech units, which we call segments or speech sounds i.e. </a:t>
            </a:r>
            <a:r>
              <a:rPr lang="en-US" sz="2400" dirty="0"/>
              <a:t>vowels and consonants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MRIs_2D.gif                                                    00029538Linguistics                    BB7549B6:">
            <a:extLst>
              <a:ext uri="{FF2B5EF4-FFF2-40B4-BE49-F238E27FC236}">
                <a16:creationId xmlns:a16="http://schemas.microsoft.com/office/drawing/2014/main" id="{511C1E53-EE4D-6940-82D2-87AC47C35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11853" y="2400830"/>
            <a:ext cx="1534114" cy="165222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ADAEE9-02D8-EA41-AFD8-7CC4217A0E88}"/>
              </a:ext>
            </a:extLst>
          </p:cNvPr>
          <p:cNvSpPr txBox="1"/>
          <p:nvPr/>
        </p:nvSpPr>
        <p:spPr>
          <a:xfrm>
            <a:off x="6404142" y="6214030"/>
            <a:ext cx="2282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See O&amp;A section 2.1</a:t>
            </a:r>
          </a:p>
        </p:txBody>
      </p:sp>
    </p:spTree>
    <p:extLst>
      <p:ext uri="{BB962C8B-B14F-4D97-AF65-F5344CB8AC3E}">
        <p14:creationId xmlns:p14="http://schemas.microsoft.com/office/powerpoint/2010/main" val="200301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6852" y="1662276"/>
            <a:ext cx="6523616" cy="3801980"/>
          </a:xfrm>
          <a:prstGeom prst="rect">
            <a:avLst/>
          </a:prstGeom>
        </p:spPr>
      </p:pic>
      <p:pic>
        <p:nvPicPr>
          <p:cNvPr id="5" name="dublin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8127" y="5391150"/>
            <a:ext cx="609600" cy="60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5AD10AA-0D0F-FE4A-8ACA-C3F89A976939}"/>
              </a:ext>
            </a:extLst>
          </p:cNvPr>
          <p:cNvSpPr/>
          <p:nvPr/>
        </p:nvSpPr>
        <p:spPr>
          <a:xfrm>
            <a:off x="1562795" y="3429000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E71753-FF89-4944-ACCB-4A0D9DA87A6A}"/>
              </a:ext>
            </a:extLst>
          </p:cNvPr>
          <p:cNvSpPr/>
          <p:nvPr/>
        </p:nvSpPr>
        <p:spPr>
          <a:xfrm>
            <a:off x="2146041" y="38519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66D84E-5654-0041-9AF9-2B1C27BEC83D}"/>
              </a:ext>
            </a:extLst>
          </p:cNvPr>
          <p:cNvSpPr/>
          <p:nvPr/>
        </p:nvSpPr>
        <p:spPr>
          <a:xfrm>
            <a:off x="3306147" y="3429000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CA44-BC86-F843-8F8D-51E0AEF3CB31}"/>
              </a:ext>
            </a:extLst>
          </p:cNvPr>
          <p:cNvSpPr/>
          <p:nvPr/>
        </p:nvSpPr>
        <p:spPr>
          <a:xfrm>
            <a:off x="4116212" y="33947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E22F8-B05D-A34F-8121-82B0D9840689}"/>
              </a:ext>
            </a:extLst>
          </p:cNvPr>
          <p:cNvSpPr/>
          <p:nvPr/>
        </p:nvSpPr>
        <p:spPr>
          <a:xfrm>
            <a:off x="4788242" y="3469433"/>
            <a:ext cx="68028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40B91A-5786-5C4A-B994-43F1579A35B2}"/>
              </a:ext>
            </a:extLst>
          </p:cNvPr>
          <p:cNvSpPr/>
          <p:nvPr/>
        </p:nvSpPr>
        <p:spPr>
          <a:xfrm>
            <a:off x="4391465" y="3851988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61C262-F030-DC43-A135-C3B663C87A7F}"/>
              </a:ext>
            </a:extLst>
          </p:cNvPr>
          <p:cNvSpPr/>
          <p:nvPr/>
        </p:nvSpPr>
        <p:spPr>
          <a:xfrm>
            <a:off x="6130070" y="3453883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5475F-9D0F-3045-BF92-2E19FB2A462E}"/>
              </a:ext>
            </a:extLst>
          </p:cNvPr>
          <p:cNvSpPr/>
          <p:nvPr/>
        </p:nvSpPr>
        <p:spPr>
          <a:xfrm>
            <a:off x="7080402" y="3420974"/>
            <a:ext cx="81006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DD934-89F2-AD4F-97AD-802E3E81F047}"/>
              </a:ext>
            </a:extLst>
          </p:cNvPr>
          <p:cNvSpPr/>
          <p:nvPr/>
        </p:nvSpPr>
        <p:spPr>
          <a:xfrm>
            <a:off x="1214452" y="1996751"/>
            <a:ext cx="7080461" cy="346750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1CD5D3C-4138-2D47-BA47-347FB079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5894"/>
          </a:xfrm>
        </p:spPr>
        <p:txBody>
          <a:bodyPr/>
          <a:lstStyle/>
          <a:p>
            <a:r>
              <a:rPr lang="en-US" dirty="0"/>
              <a:t>Speech segmentation</a:t>
            </a:r>
          </a:p>
        </p:txBody>
      </p:sp>
    </p:spTree>
    <p:extLst>
      <p:ext uri="{BB962C8B-B14F-4D97-AF65-F5344CB8AC3E}">
        <p14:creationId xmlns:p14="http://schemas.microsoft.com/office/powerpoint/2010/main" val="162558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6852" y="1662276"/>
            <a:ext cx="6523616" cy="3801980"/>
          </a:xfrm>
          <a:prstGeom prst="rect">
            <a:avLst/>
          </a:prstGeom>
        </p:spPr>
      </p:pic>
      <p:pic>
        <p:nvPicPr>
          <p:cNvPr id="5" name="dublin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8127" y="5391150"/>
            <a:ext cx="609600" cy="60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5AD10AA-0D0F-FE4A-8ACA-C3F89A976939}"/>
              </a:ext>
            </a:extLst>
          </p:cNvPr>
          <p:cNvSpPr/>
          <p:nvPr/>
        </p:nvSpPr>
        <p:spPr>
          <a:xfrm>
            <a:off x="1562795" y="3429000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E71753-FF89-4944-ACCB-4A0D9DA87A6A}"/>
              </a:ext>
            </a:extLst>
          </p:cNvPr>
          <p:cNvSpPr/>
          <p:nvPr/>
        </p:nvSpPr>
        <p:spPr>
          <a:xfrm>
            <a:off x="2146041" y="38519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66D84E-5654-0041-9AF9-2B1C27BEC83D}"/>
              </a:ext>
            </a:extLst>
          </p:cNvPr>
          <p:cNvSpPr/>
          <p:nvPr/>
        </p:nvSpPr>
        <p:spPr>
          <a:xfrm>
            <a:off x="3306147" y="3429000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CA44-BC86-F843-8F8D-51E0AEF3CB31}"/>
              </a:ext>
            </a:extLst>
          </p:cNvPr>
          <p:cNvSpPr/>
          <p:nvPr/>
        </p:nvSpPr>
        <p:spPr>
          <a:xfrm>
            <a:off x="4116212" y="33947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E22F8-B05D-A34F-8121-82B0D9840689}"/>
              </a:ext>
            </a:extLst>
          </p:cNvPr>
          <p:cNvSpPr/>
          <p:nvPr/>
        </p:nvSpPr>
        <p:spPr>
          <a:xfrm>
            <a:off x="4788242" y="3469433"/>
            <a:ext cx="68028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40B91A-5786-5C4A-B994-43F1579A35B2}"/>
              </a:ext>
            </a:extLst>
          </p:cNvPr>
          <p:cNvSpPr/>
          <p:nvPr/>
        </p:nvSpPr>
        <p:spPr>
          <a:xfrm>
            <a:off x="4391465" y="3851988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61C262-F030-DC43-A135-C3B663C87A7F}"/>
              </a:ext>
            </a:extLst>
          </p:cNvPr>
          <p:cNvSpPr/>
          <p:nvPr/>
        </p:nvSpPr>
        <p:spPr>
          <a:xfrm>
            <a:off x="6130070" y="3453883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5475F-9D0F-3045-BF92-2E19FB2A462E}"/>
              </a:ext>
            </a:extLst>
          </p:cNvPr>
          <p:cNvSpPr/>
          <p:nvPr/>
        </p:nvSpPr>
        <p:spPr>
          <a:xfrm>
            <a:off x="7080402" y="3420974"/>
            <a:ext cx="81006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DD934-89F2-AD4F-97AD-802E3E81F047}"/>
              </a:ext>
            </a:extLst>
          </p:cNvPr>
          <p:cNvSpPr/>
          <p:nvPr/>
        </p:nvSpPr>
        <p:spPr>
          <a:xfrm>
            <a:off x="1366852" y="3768140"/>
            <a:ext cx="7080461" cy="16826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4A9786-344D-B74D-8561-CB38A7B3253C}"/>
              </a:ext>
            </a:extLst>
          </p:cNvPr>
          <p:cNvSpPr txBox="1"/>
          <p:nvPr/>
        </p:nvSpPr>
        <p:spPr>
          <a:xfrm rot="16200000">
            <a:off x="550322" y="2646140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Amplitude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D8A074-85B8-AA41-A48D-08150963AF45}"/>
              </a:ext>
            </a:extLst>
          </p:cNvPr>
          <p:cNvSpPr txBox="1"/>
          <p:nvPr/>
        </p:nvSpPr>
        <p:spPr>
          <a:xfrm>
            <a:off x="4230954" y="5615168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&gt;&gt; Time &gt;&gt;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9CD097F-D299-3144-B75F-BCEC89C6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5894"/>
          </a:xfrm>
        </p:spPr>
        <p:txBody>
          <a:bodyPr/>
          <a:lstStyle/>
          <a:p>
            <a:r>
              <a:rPr lang="en-US" dirty="0"/>
              <a:t>Speech segmentation</a:t>
            </a:r>
          </a:p>
        </p:txBody>
      </p:sp>
    </p:spTree>
    <p:extLst>
      <p:ext uri="{BB962C8B-B14F-4D97-AF65-F5344CB8AC3E}">
        <p14:creationId xmlns:p14="http://schemas.microsoft.com/office/powerpoint/2010/main" val="256950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6852" y="1662276"/>
            <a:ext cx="6523616" cy="3801980"/>
          </a:xfrm>
          <a:prstGeom prst="rect">
            <a:avLst/>
          </a:prstGeom>
        </p:spPr>
      </p:pic>
      <p:pic>
        <p:nvPicPr>
          <p:cNvPr id="5" name="dublin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8127" y="5391150"/>
            <a:ext cx="609600" cy="60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5AD10AA-0D0F-FE4A-8ACA-C3F89A976939}"/>
              </a:ext>
            </a:extLst>
          </p:cNvPr>
          <p:cNvSpPr/>
          <p:nvPr/>
        </p:nvSpPr>
        <p:spPr>
          <a:xfrm>
            <a:off x="1562795" y="3429000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E71753-FF89-4944-ACCB-4A0D9DA87A6A}"/>
              </a:ext>
            </a:extLst>
          </p:cNvPr>
          <p:cNvSpPr/>
          <p:nvPr/>
        </p:nvSpPr>
        <p:spPr>
          <a:xfrm>
            <a:off x="2146041" y="38519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66D84E-5654-0041-9AF9-2B1C27BEC83D}"/>
              </a:ext>
            </a:extLst>
          </p:cNvPr>
          <p:cNvSpPr/>
          <p:nvPr/>
        </p:nvSpPr>
        <p:spPr>
          <a:xfrm>
            <a:off x="3306147" y="3429000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CA44-BC86-F843-8F8D-51E0AEF3CB31}"/>
              </a:ext>
            </a:extLst>
          </p:cNvPr>
          <p:cNvSpPr/>
          <p:nvPr/>
        </p:nvSpPr>
        <p:spPr>
          <a:xfrm>
            <a:off x="4116212" y="3394788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E22F8-B05D-A34F-8121-82B0D9840689}"/>
              </a:ext>
            </a:extLst>
          </p:cNvPr>
          <p:cNvSpPr/>
          <p:nvPr/>
        </p:nvSpPr>
        <p:spPr>
          <a:xfrm>
            <a:off x="4788242" y="3469433"/>
            <a:ext cx="68028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40B91A-5786-5C4A-B994-43F1579A35B2}"/>
              </a:ext>
            </a:extLst>
          </p:cNvPr>
          <p:cNvSpPr/>
          <p:nvPr/>
        </p:nvSpPr>
        <p:spPr>
          <a:xfrm>
            <a:off x="4391465" y="3851988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61C262-F030-DC43-A135-C3B663C87A7F}"/>
              </a:ext>
            </a:extLst>
          </p:cNvPr>
          <p:cNvSpPr/>
          <p:nvPr/>
        </p:nvSpPr>
        <p:spPr>
          <a:xfrm>
            <a:off x="6130070" y="3453883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5475F-9D0F-3045-BF92-2E19FB2A462E}"/>
              </a:ext>
            </a:extLst>
          </p:cNvPr>
          <p:cNvSpPr/>
          <p:nvPr/>
        </p:nvSpPr>
        <p:spPr>
          <a:xfrm>
            <a:off x="7080402" y="3420974"/>
            <a:ext cx="81006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62AD5-240B-9A4B-A261-53995BCA7500}"/>
              </a:ext>
            </a:extLst>
          </p:cNvPr>
          <p:cNvSpPr txBox="1"/>
          <p:nvPr/>
        </p:nvSpPr>
        <p:spPr>
          <a:xfrm rot="16200000">
            <a:off x="550322" y="2646140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Amplitude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EAB574-B20D-BF4F-89F2-26A18DECE513}"/>
              </a:ext>
            </a:extLst>
          </p:cNvPr>
          <p:cNvSpPr txBox="1"/>
          <p:nvPr/>
        </p:nvSpPr>
        <p:spPr>
          <a:xfrm rot="16200000">
            <a:off x="561543" y="4471391"/>
            <a:ext cx="7585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Frequency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212AB2-31CA-684E-AC85-ABD190EAD756}"/>
              </a:ext>
            </a:extLst>
          </p:cNvPr>
          <p:cNvSpPr txBox="1"/>
          <p:nvPr/>
        </p:nvSpPr>
        <p:spPr>
          <a:xfrm>
            <a:off x="4230954" y="5615168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&gt;&gt; Time &gt;&gt;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92E5A48-6C7E-5546-A2E0-1B4A3887C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5894"/>
          </a:xfrm>
        </p:spPr>
        <p:txBody>
          <a:bodyPr/>
          <a:lstStyle/>
          <a:p>
            <a:r>
              <a:rPr lang="en-US" dirty="0"/>
              <a:t>Speech segmentation</a:t>
            </a:r>
          </a:p>
        </p:txBody>
      </p:sp>
    </p:spTree>
    <p:extLst>
      <p:ext uri="{BB962C8B-B14F-4D97-AF65-F5344CB8AC3E}">
        <p14:creationId xmlns:p14="http://schemas.microsoft.com/office/powerpoint/2010/main" val="2505060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CA2CF8E-D130-8F4D-9770-AC4D91598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6852" y="1662276"/>
            <a:ext cx="6523616" cy="3801980"/>
          </a:xfrm>
          <a:prstGeom prst="rect">
            <a:avLst/>
          </a:prstGeom>
        </p:spPr>
      </p:pic>
      <p:pic>
        <p:nvPicPr>
          <p:cNvPr id="5" name="dublin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8127" y="5391150"/>
            <a:ext cx="609600" cy="609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E71753-FF89-4944-ACCB-4A0D9DA87A6A}"/>
              </a:ext>
            </a:extLst>
          </p:cNvPr>
          <p:cNvSpPr/>
          <p:nvPr/>
        </p:nvSpPr>
        <p:spPr>
          <a:xfrm>
            <a:off x="2119410" y="3696056"/>
            <a:ext cx="61317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66D84E-5654-0041-9AF9-2B1C27BEC83D}"/>
              </a:ext>
            </a:extLst>
          </p:cNvPr>
          <p:cNvSpPr/>
          <p:nvPr/>
        </p:nvSpPr>
        <p:spPr>
          <a:xfrm>
            <a:off x="3344206" y="3414143"/>
            <a:ext cx="55050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E22F8-B05D-A34F-8121-82B0D9840689}"/>
              </a:ext>
            </a:extLst>
          </p:cNvPr>
          <p:cNvSpPr/>
          <p:nvPr/>
        </p:nvSpPr>
        <p:spPr>
          <a:xfrm>
            <a:off x="4788242" y="3469433"/>
            <a:ext cx="68028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40B91A-5786-5C4A-B994-43F1579A35B2}"/>
              </a:ext>
            </a:extLst>
          </p:cNvPr>
          <p:cNvSpPr/>
          <p:nvPr/>
        </p:nvSpPr>
        <p:spPr>
          <a:xfrm>
            <a:off x="4391465" y="3851988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61C262-F030-DC43-A135-C3B663C87A7F}"/>
              </a:ext>
            </a:extLst>
          </p:cNvPr>
          <p:cNvSpPr/>
          <p:nvPr/>
        </p:nvSpPr>
        <p:spPr>
          <a:xfrm>
            <a:off x="6172844" y="3485030"/>
            <a:ext cx="712380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B5475F-9D0F-3045-BF92-2E19FB2A462E}"/>
              </a:ext>
            </a:extLst>
          </p:cNvPr>
          <p:cNvSpPr/>
          <p:nvPr/>
        </p:nvSpPr>
        <p:spPr>
          <a:xfrm>
            <a:off x="7080402" y="3420974"/>
            <a:ext cx="810066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62AD5-240B-9A4B-A261-53995BCA7500}"/>
              </a:ext>
            </a:extLst>
          </p:cNvPr>
          <p:cNvSpPr txBox="1"/>
          <p:nvPr/>
        </p:nvSpPr>
        <p:spPr>
          <a:xfrm rot="16200000">
            <a:off x="550322" y="2646140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Amplitude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EAB574-B20D-BF4F-89F2-26A18DECE513}"/>
              </a:ext>
            </a:extLst>
          </p:cNvPr>
          <p:cNvSpPr txBox="1"/>
          <p:nvPr/>
        </p:nvSpPr>
        <p:spPr>
          <a:xfrm rot="16200000">
            <a:off x="561543" y="4471391"/>
            <a:ext cx="7585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Frequency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212AB2-31CA-684E-AC85-ABD190EAD756}"/>
              </a:ext>
            </a:extLst>
          </p:cNvPr>
          <p:cNvSpPr txBox="1"/>
          <p:nvPr/>
        </p:nvSpPr>
        <p:spPr>
          <a:xfrm>
            <a:off x="4230954" y="5615168"/>
            <a:ext cx="8162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&gt;&gt; Time &gt;&gt;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92E5A48-6C7E-5546-A2E0-1B4A3887C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5894"/>
          </a:xfrm>
        </p:spPr>
        <p:txBody>
          <a:bodyPr/>
          <a:lstStyle/>
          <a:p>
            <a:r>
              <a:rPr lang="en-US" dirty="0"/>
              <a:t>Speech segmentation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D3BE1E-3CF6-3940-9BE9-9F0B2012900A}"/>
              </a:ext>
            </a:extLst>
          </p:cNvPr>
          <p:cNvSpPr/>
          <p:nvPr/>
        </p:nvSpPr>
        <p:spPr>
          <a:xfrm>
            <a:off x="5398324" y="3447903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2F22CE-2C42-C847-AF5D-CC285FBD1F32}"/>
              </a:ext>
            </a:extLst>
          </p:cNvPr>
          <p:cNvSpPr/>
          <p:nvPr/>
        </p:nvSpPr>
        <p:spPr>
          <a:xfrm>
            <a:off x="7076685" y="3420974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1D92423-64E7-B347-8961-DEE57773075A}"/>
              </a:ext>
            </a:extLst>
          </p:cNvPr>
          <p:cNvSpPr/>
          <p:nvPr/>
        </p:nvSpPr>
        <p:spPr>
          <a:xfrm>
            <a:off x="4722503" y="3414143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55C5E8-521B-434D-9023-24C4BD8E52FC}"/>
              </a:ext>
            </a:extLst>
          </p:cNvPr>
          <p:cNvSpPr/>
          <p:nvPr/>
        </p:nvSpPr>
        <p:spPr>
          <a:xfrm>
            <a:off x="6060047" y="3447903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3ADA14-977C-1E46-9F49-FB28CF99678B}"/>
              </a:ext>
            </a:extLst>
          </p:cNvPr>
          <p:cNvSpPr/>
          <p:nvPr/>
        </p:nvSpPr>
        <p:spPr>
          <a:xfrm>
            <a:off x="1156098" y="2998309"/>
            <a:ext cx="811763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vowel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AD10AA-0D0F-FE4A-8ACA-C3F89A976939}"/>
              </a:ext>
            </a:extLst>
          </p:cNvPr>
          <p:cNvSpPr/>
          <p:nvPr/>
        </p:nvSpPr>
        <p:spPr>
          <a:xfrm>
            <a:off x="1404910" y="3376127"/>
            <a:ext cx="6483538" cy="2845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dirty="0">
                <a:solidFill>
                  <a:srgbClr val="FF0000"/>
                </a:solidFill>
              </a:rPr>
              <a:t>    </a:t>
            </a:r>
            <a:r>
              <a:rPr lang="en-CA" dirty="0" err="1">
                <a:solidFill>
                  <a:srgbClr val="FF0000"/>
                </a:solidFill>
              </a:rPr>
              <a:t>ɪ</a:t>
            </a:r>
            <a:r>
              <a:rPr lang="en-CA" dirty="0">
                <a:solidFill>
                  <a:srgbClr val="FF0000"/>
                </a:solidFill>
              </a:rPr>
              <a:t> t  s  v </a:t>
            </a:r>
            <a:r>
              <a:rPr lang="en-CA" dirty="0" err="1">
                <a:solidFill>
                  <a:srgbClr val="FF0000"/>
                </a:solidFill>
              </a:rPr>
              <a:t>ɛ</a:t>
            </a:r>
            <a:r>
              <a:rPr lang="en-CA" dirty="0">
                <a:solidFill>
                  <a:srgbClr val="FF0000"/>
                </a:solidFill>
              </a:rPr>
              <a:t>  </a:t>
            </a:r>
            <a:r>
              <a:rPr lang="en-CA" dirty="0" err="1">
                <a:solidFill>
                  <a:srgbClr val="FF0000"/>
                </a:solidFill>
              </a:rPr>
              <a:t>ɹ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 err="1">
                <a:solidFill>
                  <a:srgbClr val="FF0000"/>
                </a:solidFill>
              </a:rPr>
              <a:t>i</a:t>
            </a:r>
            <a:r>
              <a:rPr lang="en-CA" dirty="0">
                <a:solidFill>
                  <a:srgbClr val="FF0000"/>
                </a:solidFill>
              </a:rPr>
              <a:t>   s    </a:t>
            </a:r>
            <a:r>
              <a:rPr lang="en-CA" dirty="0" err="1">
                <a:solidFill>
                  <a:srgbClr val="FF0000"/>
                </a:solidFill>
              </a:rPr>
              <a:t>ɛ</a:t>
            </a:r>
            <a:r>
              <a:rPr lang="en-CA" dirty="0">
                <a:solidFill>
                  <a:srgbClr val="FF0000"/>
                </a:solidFill>
              </a:rPr>
              <a:t>  </a:t>
            </a:r>
            <a:r>
              <a:rPr lang="en-CA" dirty="0" err="1">
                <a:solidFill>
                  <a:srgbClr val="FF0000"/>
                </a:solidFill>
              </a:rPr>
              <a:t>ntɹ</a:t>
            </a:r>
            <a:r>
              <a:rPr lang="en-CA" dirty="0">
                <a:solidFill>
                  <a:srgbClr val="FF0000"/>
                </a:solidFill>
              </a:rPr>
              <a:t>   l̩ </a:t>
            </a:r>
            <a:r>
              <a:rPr lang="en-CA" dirty="0" err="1">
                <a:solidFill>
                  <a:srgbClr val="FF0000"/>
                </a:solidFill>
              </a:rPr>
              <a:t>æn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 err="1">
                <a:solidFill>
                  <a:srgbClr val="FF0000"/>
                </a:solidFill>
              </a:rPr>
              <a:t>ðiə</a:t>
            </a:r>
            <a:r>
              <a:rPr lang="en-CA" dirty="0">
                <a:solidFill>
                  <a:srgbClr val="FF0000"/>
                </a:solidFill>
              </a:rPr>
              <a:t>  </a:t>
            </a:r>
            <a:r>
              <a:rPr lang="en-CA" dirty="0" err="1">
                <a:solidFill>
                  <a:srgbClr val="FF0000"/>
                </a:solidFill>
              </a:rPr>
              <a:t>p</a:t>
            </a:r>
            <a:r>
              <a:rPr lang="en-CA" baseline="30000" dirty="0" err="1">
                <a:solidFill>
                  <a:srgbClr val="FF0000"/>
                </a:solidFill>
              </a:rPr>
              <a:t>h</a:t>
            </a:r>
            <a:r>
              <a:rPr lang="en-CA" dirty="0">
                <a:solidFill>
                  <a:srgbClr val="FF0000"/>
                </a:solidFill>
              </a:rPr>
              <a:t>    </a:t>
            </a:r>
            <a:r>
              <a:rPr lang="en-CA" dirty="0" err="1">
                <a:solidFill>
                  <a:srgbClr val="FF0000"/>
                </a:solidFill>
              </a:rPr>
              <a:t>ɑɹtmənts</a:t>
            </a:r>
            <a:r>
              <a:rPr lang="en-CA" dirty="0">
                <a:solidFill>
                  <a:srgbClr val="FF0000"/>
                </a:solidFill>
              </a:rPr>
              <a:t>  </a:t>
            </a:r>
            <a:r>
              <a:rPr lang="en-CA" dirty="0" err="1">
                <a:solidFill>
                  <a:srgbClr val="FF0000"/>
                </a:solidFill>
              </a:rPr>
              <a:t>ɹ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 err="1">
                <a:solidFill>
                  <a:srgbClr val="FF0000"/>
                </a:solidFill>
              </a:rPr>
              <a:t>i</a:t>
            </a:r>
            <a:r>
              <a:rPr lang="en-CA" dirty="0">
                <a:solidFill>
                  <a:srgbClr val="FF0000"/>
                </a:solidFill>
              </a:rPr>
              <a:t>   l </a:t>
            </a:r>
            <a:r>
              <a:rPr lang="en-CA" dirty="0" err="1">
                <a:solidFill>
                  <a:srgbClr val="FF0000"/>
                </a:solidFill>
              </a:rPr>
              <a:t>i</a:t>
            </a:r>
            <a:r>
              <a:rPr lang="en-CA" dirty="0">
                <a:solidFill>
                  <a:srgbClr val="FF0000"/>
                </a:solidFill>
              </a:rPr>
              <a:t>  n   </a:t>
            </a:r>
            <a:r>
              <a:rPr lang="en-CA" dirty="0" err="1">
                <a:solidFill>
                  <a:srgbClr val="FF0000"/>
                </a:solidFill>
              </a:rPr>
              <a:t>aj</a:t>
            </a:r>
            <a:r>
              <a:rPr lang="en-CA" dirty="0">
                <a:solidFill>
                  <a:srgbClr val="FF0000"/>
                </a:solidFill>
              </a:rPr>
              <a:t>      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297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437" y="274638"/>
            <a:ext cx="8686800" cy="965894"/>
          </a:xfrm>
        </p:spPr>
        <p:txBody>
          <a:bodyPr>
            <a:noAutofit/>
          </a:bodyPr>
          <a:lstStyle/>
          <a:p>
            <a:r>
              <a:rPr lang="en-US" sz="3800" dirty="0"/>
              <a:t>Segmenting speech into sounds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Letters versus sounds: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405255"/>
              </p:ext>
            </p:extLst>
          </p:nvPr>
        </p:nvGraphicFramePr>
        <p:xfrm>
          <a:off x="626782" y="2376572"/>
          <a:ext cx="2876644" cy="3840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383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8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bought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bite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knight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3874">
                <a:tc>
                  <a:txBody>
                    <a:bodyPr/>
                    <a:lstStyle/>
                    <a:p>
                      <a:r>
                        <a:rPr lang="en-US" sz="3000" i="1" dirty="0"/>
                        <a:t>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B9C28DE3-E0E6-2748-AE3A-B6D151E645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563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7"/>
  <p:tag name="TPFULLVERSION" val="8.5.0.25"/>
  <p:tag name="PPTVERSION" val="16"/>
  <p:tag name="TPOS" val="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CQ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2D0D585-C4EC-EA4B-835C-782976849514}" vid="{8BBB69E0-F12D-4E4F-8A8A-1D22C8CD626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12143</TotalTime>
  <Words>1120</Words>
  <Application>Microsoft Macintosh PowerPoint</Application>
  <PresentationFormat>On-screen Show (4:3)</PresentationFormat>
  <Paragraphs>254</Paragraphs>
  <Slides>26</Slides>
  <Notes>18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Charis SIL</vt:lpstr>
      <vt:lpstr>Gill Sans</vt:lpstr>
      <vt:lpstr>Helvetica</vt:lpstr>
      <vt:lpstr>Office Theme</vt:lpstr>
      <vt:lpstr>MCQ</vt:lpstr>
      <vt:lpstr>Linguistics 201</vt:lpstr>
      <vt:lpstr>Topics today</vt:lpstr>
      <vt:lpstr>What are speech sounds?</vt:lpstr>
      <vt:lpstr>Speech segmentation</vt:lpstr>
      <vt:lpstr>Speech segmentation</vt:lpstr>
      <vt:lpstr>Speech segmentation</vt:lpstr>
      <vt:lpstr>Speech segmentation</vt:lpstr>
      <vt:lpstr>Speech segmentation</vt:lpstr>
      <vt:lpstr>Segmenting speech into sounds</vt:lpstr>
      <vt:lpstr>Segmenting speech into sounds</vt:lpstr>
      <vt:lpstr>Segmenting speech into sounds</vt:lpstr>
      <vt:lpstr>PowerPoint Presentation</vt:lpstr>
      <vt:lpstr>Segmenting speech into letters and sounds </vt:lpstr>
      <vt:lpstr>International Phonetic Alphabet</vt:lpstr>
      <vt:lpstr>PowerPoint Presentation</vt:lpstr>
      <vt:lpstr>Speech production</vt:lpstr>
      <vt:lpstr>Airstream mechanisms</vt:lpstr>
      <vt:lpstr>The larynx</vt:lpstr>
      <vt:lpstr>Larynx: viewed from above</vt:lpstr>
      <vt:lpstr>Glottal states</vt:lpstr>
      <vt:lpstr>Voiceless</vt:lpstr>
      <vt:lpstr>Voiced</vt:lpstr>
      <vt:lpstr>Breathy voice</vt:lpstr>
      <vt:lpstr>PowerPoint Presentation</vt:lpstr>
      <vt:lpstr>   Creaky voice</vt:lpstr>
      <vt:lpstr>Speech production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 201: Intro to Linguistics Phonetics: vowels</dc:title>
  <dc:subject/>
  <dc:creator>Morgan Sonderegger</dc:creator>
  <cp:keywords/>
  <dc:description/>
  <cp:lastModifiedBy>Francisco Torreira, Professor</cp:lastModifiedBy>
  <cp:revision>146</cp:revision>
  <dcterms:created xsi:type="dcterms:W3CDTF">2016-01-15T16:06:53Z</dcterms:created>
  <dcterms:modified xsi:type="dcterms:W3CDTF">2021-01-11T17:33:55Z</dcterms:modified>
  <cp:category/>
</cp:coreProperties>
</file>